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8" r:id="rId2"/>
    <p:sldId id="303" r:id="rId3"/>
    <p:sldId id="308" r:id="rId4"/>
    <p:sldId id="259" r:id="rId5"/>
    <p:sldId id="258" r:id="rId6"/>
    <p:sldId id="261" r:id="rId7"/>
    <p:sldId id="311" r:id="rId8"/>
    <p:sldId id="271" r:id="rId9"/>
    <p:sldId id="288" r:id="rId10"/>
    <p:sldId id="310" r:id="rId11"/>
    <p:sldId id="276" r:id="rId12"/>
    <p:sldId id="290" r:id="rId13"/>
    <p:sldId id="305" r:id="rId14"/>
    <p:sldId id="295" r:id="rId15"/>
    <p:sldId id="302" r:id="rId16"/>
    <p:sldId id="304" r:id="rId17"/>
    <p:sldId id="306" r:id="rId18"/>
    <p:sldId id="307" r:id="rId19"/>
    <p:sldId id="297" r:id="rId20"/>
    <p:sldId id="301" r:id="rId21"/>
    <p:sldId id="298" r:id="rId22"/>
    <p:sldId id="31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592"/>
    <a:srgbClr val="C28E0E"/>
    <a:srgbClr val="BE965C"/>
    <a:srgbClr val="30C2AD"/>
    <a:srgbClr val="44D0BC"/>
    <a:srgbClr val="E2E2E2"/>
    <a:srgbClr val="CFB38B"/>
    <a:srgbClr val="C29E6A"/>
    <a:srgbClr val="BB935A"/>
    <a:srgbClr val="C5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D81C2-9182-49CD-88FE-3D9148BC7F0D}" v="34" dt="2019-06-25T16:48:42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 autoAdjust="0"/>
    <p:restoredTop sz="96395" autoAdjust="0"/>
  </p:normalViewPr>
  <p:slideViewPr>
    <p:cSldViewPr snapToGrid="0">
      <p:cViewPr>
        <p:scale>
          <a:sx n="95" d="100"/>
          <a:sy n="95" d="100"/>
        </p:scale>
        <p:origin x="98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35733-6A7A-4FEF-91D9-C04336191C1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019D-D4E7-48AE-B049-0932DD33F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4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Causally-driven Healthcare Science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 From Observational and Experimental Studies to Personalized and Improved Patient Outcomes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019D-D4E7-48AE-B049-0932DD33F0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BDCE-2D18-4FDF-B324-F690B0D8C6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dirty="0">
                <a:solidFill>
                  <a:srgbClr val="FF0000"/>
                </a:solidFill>
              </a:rPr>
              <a:t>Q: Does the proposal address a challenging, leading edge question in data science fundamentals and/or application in the areas of interest to the solicitation?</a:t>
            </a:r>
          </a:p>
          <a:p>
            <a:r>
              <a:rPr lang="en-US" sz="1200" b="0" i="1" baseline="0" dirty="0">
                <a:solidFill>
                  <a:srgbClr val="FF0000"/>
                </a:solidFill>
              </a:rPr>
              <a:t> </a:t>
            </a:r>
            <a:r>
              <a:rPr lang="en-US" sz="1200" b="0" i="1" dirty="0">
                <a:solidFill>
                  <a:srgbClr val="FF0000"/>
                </a:solidFill>
              </a:rPr>
              <a:t>Does the proposal address a challenging, leading edge question in data science fundamentals and/or application in the areas of interest to the solicitation?</a:t>
            </a:r>
          </a:p>
          <a:p>
            <a:endParaRPr lang="en-US" sz="1200" b="0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019D-D4E7-48AE-B049-0932DD33F0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60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2108"/>
            <a:ext cx="9144000" cy="506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99" y="158140"/>
            <a:ext cx="7886700" cy="1019871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none" baseline="0">
                <a:solidFill>
                  <a:srgbClr val="29A592"/>
                </a:solidFill>
              </a:defRPr>
            </a:lvl1pPr>
            <a:lvl2pPr>
              <a:defRPr>
                <a:solidFill>
                  <a:srgbClr val="29A592"/>
                </a:solidFill>
              </a:defRPr>
            </a:lvl2pPr>
            <a:lvl3pPr>
              <a:defRPr>
                <a:solidFill>
                  <a:srgbClr val="29A592"/>
                </a:solidFill>
              </a:defRPr>
            </a:lvl3pPr>
            <a:lvl4pPr>
              <a:defRPr>
                <a:solidFill>
                  <a:srgbClr val="29A592"/>
                </a:solidFill>
              </a:defRPr>
            </a:lvl4pPr>
            <a:lvl5pPr>
              <a:defRPr>
                <a:solidFill>
                  <a:srgbClr val="29A59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5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9144000" cy="1178011"/>
          </a:xfrm>
          <a:prstGeom prst="rect">
            <a:avLst/>
          </a:prstGeom>
          <a:solidFill>
            <a:srgbClr val="29A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095830"/>
            <a:ext cx="9144000" cy="76217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608199" y="158141"/>
            <a:ext cx="7886700" cy="7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small" baseline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17" name="Content Placeholder 2"/>
          <p:cNvSpPr txBox="1">
            <a:spLocks/>
          </p:cNvSpPr>
          <p:nvPr userDrawn="1"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 cap="none" baseline="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9A592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28650" y="6311899"/>
            <a:ext cx="7886700" cy="411017"/>
            <a:chOff x="628650" y="6311899"/>
            <a:chExt cx="7886700" cy="411017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95" y="6349229"/>
              <a:ext cx="1862355" cy="2534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6311899"/>
              <a:ext cx="3605408" cy="41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84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small" baseline="0">
          <a:solidFill>
            <a:schemeClr val="bg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 cap="small" baseline="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hyperlink" Target="mailto:madibuzz@purdu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213-5" TargetMode="External"/><Relationship Id="rId2" Type="http://schemas.openxmlformats.org/officeDocument/2006/relationships/hyperlink" Target="https://ai.google/healthca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13/27/732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allofus.org/en" TargetMode="External"/><Relationship Id="rId2" Type="http://schemas.openxmlformats.org/officeDocument/2006/relationships/hyperlink" Target="https://pic-sure.org/training/graduate-level-courses/precision-medicine-i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3277627/" TargetMode="External"/><Relationship Id="rId4" Type="http://schemas.openxmlformats.org/officeDocument/2006/relationships/hyperlink" Target="https://ohdsi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.va.gov/mvp/" TargetMode="External"/><Relationship Id="rId2" Type="http://schemas.openxmlformats.org/officeDocument/2006/relationships/hyperlink" Target="https://allofus.nih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hlbi.nih.gov/science/trans-omics-precision-medicine-topmed-progra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8"/>
          <a:stretch/>
        </p:blipFill>
        <p:spPr>
          <a:xfrm>
            <a:off x="0" y="825318"/>
            <a:ext cx="9144000" cy="535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781"/>
            <a:ext cx="9143999" cy="988230"/>
          </a:xfrm>
          <a:solidFill>
            <a:srgbClr val="29A592"/>
          </a:solidFill>
        </p:spPr>
        <p:txBody>
          <a:bodyPr>
            <a:normAutofit/>
          </a:bodyPr>
          <a:lstStyle/>
          <a:p>
            <a:pPr algn="ctr"/>
            <a:r>
              <a:rPr lang="en-US" sz="3100" dirty="0"/>
              <a:t>Big Data in Healthcare: Promises, Challenges and Opportunities</a:t>
            </a:r>
            <a:br>
              <a:rPr lang="en-US" sz="3100" dirty="0"/>
            </a:br>
            <a:r>
              <a:rPr lang="en-US" sz="1800" dirty="0">
                <a:latin typeface="Myriad Pro" panose="020B0503030403020204" pitchFamily="34" charset="0"/>
              </a:rPr>
              <a:t>MOHAMMAD ADIBUZZAMAN</a:t>
            </a:r>
            <a:endParaRPr lang="en-US" sz="2000" dirty="0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" y="3240890"/>
            <a:ext cx="9144000" cy="724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29A59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205700"/>
            <a:ext cx="9144001" cy="2070379"/>
            <a:chOff x="-2" y="2061926"/>
            <a:chExt cx="9144001" cy="20703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>
              <a:off x="-1" y="2507633"/>
              <a:ext cx="9144000" cy="1624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1"/>
            <a:stretch/>
          </p:blipFill>
          <p:spPr>
            <a:xfrm rot="10800000">
              <a:off x="-2" y="2061926"/>
              <a:ext cx="9144000" cy="16246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90E12F-CB11-415D-AA71-C2BB949ABBFF}"/>
              </a:ext>
            </a:extLst>
          </p:cNvPr>
          <p:cNvSpPr txBox="1"/>
          <p:nvPr/>
        </p:nvSpPr>
        <p:spPr>
          <a:xfrm>
            <a:off x="291402" y="4004245"/>
            <a:ext cx="3707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Scientist, Purdue University</a:t>
            </a:r>
          </a:p>
          <a:p>
            <a:r>
              <a:rPr lang="en-US" dirty="0">
                <a:hlinkClick r:id="rId7"/>
              </a:rPr>
              <a:t>madibuzz@purdue.edu</a:t>
            </a:r>
            <a:endParaRPr lang="en-US" dirty="0"/>
          </a:p>
          <a:p>
            <a:r>
              <a:rPr lang="en-US" dirty="0"/>
              <a:t>        @</a:t>
            </a:r>
            <a:r>
              <a:rPr lang="en-US" dirty="0" err="1"/>
              <a:t>adibzaman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F8E15-AF8D-4FB7-AA2C-BE5C52CE42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1" y="4481000"/>
            <a:ext cx="546611" cy="5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6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14" y="217067"/>
            <a:ext cx="8686800" cy="1143000"/>
          </a:xfrm>
        </p:spPr>
        <p:txBody>
          <a:bodyPr>
            <a:noAutofit/>
          </a:bodyPr>
          <a:lstStyle/>
          <a:p>
            <a:r>
              <a:rPr lang="en-US" sz="2500" dirty="0"/>
              <a:t>Results: Sensitivity to Detect MET Activation an Hour Before It Occurs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519398" y="6371256"/>
            <a:ext cx="21336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63A4195-CE7F-4ADC-BB55-D13170F4566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667" r="6867" b="6334"/>
          <a:stretch/>
        </p:blipFill>
        <p:spPr>
          <a:xfrm>
            <a:off x="118598" y="1172543"/>
            <a:ext cx="4453402" cy="45129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28198" y="3547974"/>
            <a:ext cx="1447800" cy="1383879"/>
            <a:chOff x="762000" y="3729918"/>
            <a:chExt cx="1447800" cy="1383879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1066800" y="3729918"/>
              <a:ext cx="304798" cy="7030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62000" y="4467466"/>
              <a:ext cx="1447800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National Early Warning Score (NEWS)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2201" r="7401" b="7400"/>
          <a:stretch/>
        </p:blipFill>
        <p:spPr>
          <a:xfrm>
            <a:off x="4614398" y="1184735"/>
            <a:ext cx="4398616" cy="443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92" y="5761656"/>
            <a:ext cx="821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Each box plot represent the results for the 10-fold cross validation for the independent validation set. </a:t>
            </a:r>
          </a:p>
        </p:txBody>
      </p:sp>
    </p:spTree>
    <p:extLst>
      <p:ext uri="{BB962C8B-B14F-4D97-AF65-F5344CB8AC3E}">
        <p14:creationId xmlns:p14="http://schemas.microsoft.com/office/powerpoint/2010/main" val="8041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A5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370" y="-23231"/>
            <a:ext cx="9021577" cy="1170190"/>
          </a:xfrm>
        </p:spPr>
        <p:txBody>
          <a:bodyPr/>
          <a:lstStyle/>
          <a:p>
            <a:r>
              <a:rPr lang="en-US" dirty="0"/>
              <a:t>next generation computing and methodological framework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15205" y="221618"/>
            <a:ext cx="7919798" cy="56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1CB921-EF42-427E-A82B-147F4B7E5A1A}"/>
              </a:ext>
            </a:extLst>
          </p:cNvPr>
          <p:cNvCxnSpPr>
            <a:cxnSpLocks/>
          </p:cNvCxnSpPr>
          <p:nvPr/>
        </p:nvCxnSpPr>
        <p:spPr>
          <a:xfrm flipV="1">
            <a:off x="1945588" y="1955832"/>
            <a:ext cx="0" cy="543193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ACE219-3570-4B7C-836F-3002FD80B160}"/>
              </a:ext>
            </a:extLst>
          </p:cNvPr>
          <p:cNvCxnSpPr>
            <a:cxnSpLocks/>
          </p:cNvCxnSpPr>
          <p:nvPr/>
        </p:nvCxnSpPr>
        <p:spPr>
          <a:xfrm flipV="1">
            <a:off x="6179174" y="1955831"/>
            <a:ext cx="0" cy="543193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509DFD-47BA-4FF5-8716-F65E1B72A1AE}"/>
              </a:ext>
            </a:extLst>
          </p:cNvPr>
          <p:cNvCxnSpPr>
            <a:cxnSpLocks/>
          </p:cNvCxnSpPr>
          <p:nvPr/>
        </p:nvCxnSpPr>
        <p:spPr>
          <a:xfrm flipV="1">
            <a:off x="1933864" y="2499026"/>
            <a:ext cx="4240566" cy="168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50" idx="2"/>
            <a:endCxn id="28" idx="0"/>
          </p:cNvCxnSpPr>
          <p:nvPr/>
        </p:nvCxnSpPr>
        <p:spPr>
          <a:xfrm flipH="1">
            <a:off x="2410080" y="2276179"/>
            <a:ext cx="2095245" cy="46235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41523" y="2738537"/>
            <a:ext cx="3737113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Observational data (non-experimental big data): highly biased (confounding), big 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916159" y="2746169"/>
            <a:ext cx="3737113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Randomized controlled trial (experimental data): Lack of external validity or generalizability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535637" y="4478614"/>
            <a:ext cx="5913781" cy="90387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combine a data (compute framework and statistical framework) to estimate causal effect for interventions?</a:t>
            </a:r>
            <a:endParaRPr lang="en-US" dirty="0">
              <a:solidFill>
                <a:schemeClr val="tx1"/>
              </a:solidFill>
              <a:latin typeface="Myriad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609535" y="1467307"/>
            <a:ext cx="3791580" cy="808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Different dimensions (EHR, genomics, imaging) and study design (selection bias, confounding bias, etc.) of data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0180B-D09C-4C81-920C-5B7C035BA6E0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>
          <a:xfrm>
            <a:off x="4505325" y="2276179"/>
            <a:ext cx="2279391" cy="46999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9E701C-8867-47AC-A890-9373D073064F}"/>
              </a:ext>
            </a:extLst>
          </p:cNvPr>
          <p:cNvCxnSpPr>
            <a:cxnSpLocks/>
          </p:cNvCxnSpPr>
          <p:nvPr/>
        </p:nvCxnSpPr>
        <p:spPr>
          <a:xfrm flipV="1">
            <a:off x="2410080" y="4080506"/>
            <a:ext cx="4374636" cy="82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95AA22-0ADD-4077-B98C-F8B900529DF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10080" y="3547409"/>
            <a:ext cx="0" cy="5483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868EA-E8DF-4277-AB9C-450C951DB8BD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4492528" y="4095750"/>
            <a:ext cx="3272" cy="38286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E1CB67-1B1F-422C-AE69-80B4B153C82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6784716" y="3555041"/>
            <a:ext cx="0" cy="54070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7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Big Picture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85B2D-F905-45C8-A46F-B767CAE63B5B}"/>
              </a:ext>
            </a:extLst>
          </p:cNvPr>
          <p:cNvSpPr txBox="1"/>
          <p:nvPr/>
        </p:nvSpPr>
        <p:spPr>
          <a:xfrm>
            <a:off x="757594" y="1098439"/>
            <a:ext cx="46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Dimensions of Life Sciences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4" y="1664302"/>
            <a:ext cx="4124945" cy="44412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3D8FC-40A1-42D4-9158-8AFBBE25F07F}"/>
              </a:ext>
            </a:extLst>
          </p:cNvPr>
          <p:cNvSpPr txBox="1"/>
          <p:nvPr/>
        </p:nvSpPr>
        <p:spPr>
          <a:xfrm>
            <a:off x="5260125" y="1098439"/>
            <a:ext cx="29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Dimensions of Data Sciences</a:t>
            </a:r>
          </a:p>
        </p:txBody>
      </p:sp>
      <p:pic>
        <p:nvPicPr>
          <p:cNvPr id="15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55C6A04-FD78-4300-9D53-96D37EDCC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27" y="1451206"/>
            <a:ext cx="4626873" cy="4654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E3BAB0-970F-4848-B22F-C0EEF34D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07" y="4737287"/>
            <a:ext cx="1255885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59DE-F263-4954-8BBE-30141665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3016250"/>
            <a:ext cx="7886700" cy="1441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Computing Framework</a:t>
            </a:r>
          </a:p>
        </p:txBody>
      </p:sp>
    </p:spTree>
    <p:extLst>
      <p:ext uri="{BB962C8B-B14F-4D97-AF65-F5344CB8AC3E}">
        <p14:creationId xmlns:p14="http://schemas.microsoft.com/office/powerpoint/2010/main" val="384226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73F1-9495-44FF-8B0D-F2BF8285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framework: Current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1B25F-00E9-48F3-BA51-7B239360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9" y="1178011"/>
            <a:ext cx="3722357" cy="473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5252D-E328-4A28-988C-D5E17DE00F5F}"/>
              </a:ext>
            </a:extLst>
          </p:cNvPr>
          <p:cNvSpPr txBox="1"/>
          <p:nvPr/>
        </p:nvSpPr>
        <p:spPr>
          <a:xfrm>
            <a:off x="4871873" y="1304229"/>
            <a:ext cx="4084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300TB data storage and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supports SQL, images,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8103-F6AB-4C06-B300-C3F90D26E7EE}"/>
              </a:ext>
            </a:extLst>
          </p:cNvPr>
          <p:cNvSpPr txBox="1"/>
          <p:nvPr/>
        </p:nvSpPr>
        <p:spPr>
          <a:xfrm>
            <a:off x="4098166" y="3351522"/>
            <a:ext cx="47293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MULTIPLE DATA SOURCES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MIMIC III (Beth Israel Hospital EHR)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Cerner Health Facts (60M patients over 18 years)</a:t>
            </a:r>
          </a:p>
          <a:p>
            <a:pPr marL="214313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Claims data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Indiana Medicaid (2012 to present)</a:t>
            </a:r>
          </a:p>
          <a:p>
            <a:pPr marL="557213" lvl="1" indent="-214313" algn="ctr">
              <a:buClr>
                <a:srgbClr val="85602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yriad Pro" panose="020B0503030403020204" pitchFamily="34" charset="0"/>
                <a:cs typeface="Arial" panose="020B0604020202020204" pitchFamily="34" charset="0"/>
              </a:rPr>
              <a:t>Purdue Community (staff and families)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2FF63-DED1-4ADD-A32D-AD1A1D7A5023}"/>
              </a:ext>
            </a:extLst>
          </p:cNvPr>
          <p:cNvGrpSpPr/>
          <p:nvPr/>
        </p:nvGrpSpPr>
        <p:grpSpPr>
          <a:xfrm>
            <a:off x="4951900" y="5278195"/>
            <a:ext cx="3325694" cy="638504"/>
            <a:chOff x="3456551" y="3158667"/>
            <a:chExt cx="4434259" cy="851339"/>
          </a:xfrm>
        </p:grpSpPr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8AB6C1FB-2E01-4EDF-965D-3EBFED571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6" t="23974" r="15821" b="29143"/>
            <a:stretch/>
          </p:blipFill>
          <p:spPr bwMode="auto">
            <a:xfrm>
              <a:off x="5208723" y="3247869"/>
              <a:ext cx="1728683" cy="698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ee the source image">
              <a:extLst>
                <a:ext uri="{FF2B5EF4-FFF2-40B4-BE49-F238E27FC236}">
                  <a16:creationId xmlns:a16="http://schemas.microsoft.com/office/drawing/2014/main" id="{A8FC21C3-E174-4433-883F-11B5956C7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471" y="3158667"/>
              <a:ext cx="851339" cy="85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ee the source image">
              <a:extLst>
                <a:ext uri="{FF2B5EF4-FFF2-40B4-BE49-F238E27FC236}">
                  <a16:creationId xmlns:a16="http://schemas.microsoft.com/office/drawing/2014/main" id="{B81DFBA0-7235-4147-B2B3-8B3870885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1" y="3161989"/>
              <a:ext cx="1571530" cy="84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99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1108-4F40-4353-9E5C-83F12771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system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FE0CF7E-CFB0-46A0-97FB-40B9A46AF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199" y="1266824"/>
            <a:ext cx="7941733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59DE-F263-4954-8BBE-30141665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3016250"/>
            <a:ext cx="7886700" cy="14414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Causal Inference</a:t>
            </a:r>
          </a:p>
          <a:p>
            <a:pPr marL="0" indent="0" algn="ctr">
              <a:buNone/>
            </a:pPr>
            <a:r>
              <a:rPr lang="en-US" dirty="0"/>
              <a:t>Heart Failure, Acute Respiratory Distress Syndrome, Oxygen Therapy and Delirium Treatment</a:t>
            </a:r>
          </a:p>
        </p:txBody>
      </p:sp>
    </p:spTree>
    <p:extLst>
      <p:ext uri="{BB962C8B-B14F-4D97-AF65-F5344CB8AC3E}">
        <p14:creationId xmlns:p14="http://schemas.microsoft.com/office/powerpoint/2010/main" val="63994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096EF4-5C91-4FFA-9158-A9DBEBFE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9" y="142795"/>
            <a:ext cx="8896513" cy="748782"/>
          </a:xfrm>
        </p:spPr>
        <p:txBody>
          <a:bodyPr/>
          <a:lstStyle/>
          <a:p>
            <a:r>
              <a:rPr lang="en-US" dirty="0"/>
              <a:t>Heart failure (HF)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2539D-0BE6-48A3-9DD7-0D7466F63B23}"/>
              </a:ext>
            </a:extLst>
          </p:cNvPr>
          <p:cNvSpPr txBox="1"/>
          <p:nvPr/>
        </p:nvSpPr>
        <p:spPr>
          <a:xfrm>
            <a:off x="10496" y="1277733"/>
            <a:ext cx="4916385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~6 million adults &gt; 18 years old have HF</a:t>
            </a:r>
            <a:r>
              <a:rPr lang="en-US" baseline="30000" dirty="0">
                <a:latin typeface="Helvetica" pitchFamily="2" charset="0"/>
              </a:rPr>
              <a:t>1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Expected to exceed 9 million by 2030</a:t>
            </a:r>
            <a:r>
              <a:rPr lang="en-US" baseline="30000" dirty="0">
                <a:latin typeface="Helvetica" pitchFamily="2" charset="0"/>
              </a:rPr>
              <a:t>2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50% of HF patients die within 5 years</a:t>
            </a:r>
            <a:r>
              <a:rPr lang="en-US" baseline="30000" dirty="0">
                <a:latin typeface="Helvetica" pitchFamily="2" charset="0"/>
              </a:rPr>
              <a:t>3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HF financial: ~$31 billion dollars annually</a:t>
            </a:r>
            <a:r>
              <a:rPr lang="en-US" baseline="30000" dirty="0">
                <a:latin typeface="Helvetica" pitchFamily="2" charset="0"/>
              </a:rPr>
              <a:t>1,2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Furthermore, 50% of HF patients suffer from diastolic HF</a:t>
            </a:r>
            <a:r>
              <a:rPr lang="en-US" baseline="30000" dirty="0">
                <a:latin typeface="Helvetica" pitchFamily="2" charset="0"/>
              </a:rPr>
              <a:t>3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- HF with preserved ejection fraction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Helvetica" pitchFamily="2" charset="0"/>
              </a:rPr>
              <a:t>20% </a:t>
            </a:r>
            <a:r>
              <a:rPr lang="en-US" b="1" i="1" dirty="0">
                <a:solidFill>
                  <a:srgbClr val="C00000"/>
                </a:solidFill>
                <a:latin typeface="Helvetica" pitchFamily="2" charset="0"/>
              </a:rPr>
              <a:t>misdiagnosis</a:t>
            </a:r>
            <a:r>
              <a:rPr lang="en-US" dirty="0">
                <a:latin typeface="Helvetica" pitchFamily="2" charset="0"/>
              </a:rPr>
              <a:t> rate of </a:t>
            </a:r>
            <a:r>
              <a:rPr lang="en-US" b="1" dirty="0">
                <a:latin typeface="Helvetica" pitchFamily="2" charset="0"/>
              </a:rPr>
              <a:t>HF!</a:t>
            </a:r>
            <a:r>
              <a:rPr lang="en-US" dirty="0">
                <a:latin typeface="Helvetica" pitchFamily="2" charset="0"/>
              </a:rPr>
              <a:t> *</a:t>
            </a:r>
            <a:r>
              <a:rPr lang="en-US" baseline="30000" dirty="0">
                <a:latin typeface="Helvetica" pitchFamily="2" charset="0"/>
              </a:rPr>
              <a:t>4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A0D39-EA7D-4139-ACC2-E72E56E3F171}"/>
              </a:ext>
            </a:extLst>
          </p:cNvPr>
          <p:cNvSpPr txBox="1"/>
          <p:nvPr/>
        </p:nvSpPr>
        <p:spPr>
          <a:xfrm>
            <a:off x="0" y="5357209"/>
            <a:ext cx="4572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*Current research of this number is limited and may be underestimated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FAE11-5BBD-4F2C-990A-A17F5053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19" y="3429000"/>
            <a:ext cx="4189352" cy="2036259"/>
          </a:xfrm>
          <a:prstGeom prst="rect">
            <a:avLst/>
          </a:prstGeom>
        </p:spPr>
      </p:pic>
      <p:pic>
        <p:nvPicPr>
          <p:cNvPr id="19" name="Picture 18" descr="A picture containing outdoor&#10;&#10;Description automatically generated">
            <a:extLst>
              <a:ext uri="{FF2B5EF4-FFF2-40B4-BE49-F238E27FC236}">
                <a16:creationId xmlns:a16="http://schemas.microsoft.com/office/drawing/2014/main" id="{D9CA6C6E-8D32-48C1-AD56-570518E5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19" y="1257980"/>
            <a:ext cx="4189352" cy="20863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78038E-45E1-4D28-98A4-4B19A21161F2}"/>
              </a:ext>
            </a:extLst>
          </p:cNvPr>
          <p:cNvSpPr txBox="1"/>
          <p:nvPr/>
        </p:nvSpPr>
        <p:spPr>
          <a:xfrm>
            <a:off x="4821377" y="5430708"/>
            <a:ext cx="4292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</a:rPr>
              <a:t>(</a:t>
            </a:r>
            <a:r>
              <a:rPr lang="en-US" sz="1400" dirty="0" err="1">
                <a:latin typeface="Helvetica" pitchFamily="2" charset="0"/>
              </a:rPr>
              <a:t>Mosterd</a:t>
            </a:r>
            <a:r>
              <a:rPr lang="en-US" sz="1400" dirty="0">
                <a:latin typeface="Helvetica" pitchFamily="2" charset="0"/>
              </a:rPr>
              <a:t> &amp; Hoes, 2007) </a:t>
            </a:r>
          </a:p>
        </p:txBody>
      </p:sp>
    </p:spTree>
    <p:extLst>
      <p:ext uri="{BB962C8B-B14F-4D97-AF65-F5344CB8AC3E}">
        <p14:creationId xmlns:p14="http://schemas.microsoft.com/office/powerpoint/2010/main" val="285171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0C366C-F1CC-4A2F-A17F-B1F1EA3B53A3}"/>
              </a:ext>
            </a:extLst>
          </p:cNvPr>
          <p:cNvSpPr txBox="1">
            <a:spLocks/>
          </p:cNvSpPr>
          <p:nvPr/>
        </p:nvSpPr>
        <p:spPr>
          <a:xfrm>
            <a:off x="161518" y="116084"/>
            <a:ext cx="8896513" cy="748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small" baseline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Causal effect of e-prime ON Disease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2C9C1-A844-45D4-B377-4E623F2E6A77}"/>
                  </a:ext>
                </a:extLst>
              </p:cNvPr>
              <p:cNvSpPr txBox="1"/>
              <p:nvPr/>
            </p:nvSpPr>
            <p:spPr>
              <a:xfrm>
                <a:off x="308503" y="1301273"/>
                <a:ext cx="4077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The Causal Question: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𝑒𝑝𝑟𝑖𝑚𝑒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2C9C1-A844-45D4-B377-4E623F2E6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3" y="1301273"/>
                <a:ext cx="4077061" cy="338554"/>
              </a:xfrm>
              <a:prstGeom prst="rect">
                <a:avLst/>
              </a:prstGeom>
              <a:blipFill>
                <a:blip r:embed="rId2"/>
                <a:stretch>
                  <a:fillRect l="-89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1D8D7-29C3-4771-BF6B-2ACBA598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2215" y="1639827"/>
            <a:ext cx="4077057" cy="192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5D47-D332-48CF-86F8-7BC78D44FBE8}"/>
                  </a:ext>
                </a:extLst>
              </p:cNvPr>
              <p:cNvSpPr txBox="1"/>
              <p:nvPr/>
            </p:nvSpPr>
            <p:spPr>
              <a:xfrm>
                <a:off x="187667" y="3429000"/>
                <a:ext cx="4590381" cy="18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Our returned model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𝑒𝑝𝑟𝑖𝑚𝑒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𝑔𝑒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𝑒𝑝𝑟𝑖𝑚𝑒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>
                  <a:latin typeface="Helvetica" pitchFamily="2" charset="0"/>
                </a:endParaRPr>
              </a:p>
              <a:p>
                <a:endParaRPr lang="en-US" sz="1600" dirty="0">
                  <a:latin typeface="Helvetica" pitchFamily="2" charset="0"/>
                </a:endParaRPr>
              </a:p>
              <a:p>
                <a:r>
                  <a:rPr lang="en-US" sz="1600" dirty="0">
                    <a:latin typeface="Helvetica" pitchFamily="2" charset="0"/>
                  </a:rPr>
                  <a:t>The model tells us that an adjustment on age must occur to compute the effect of disease on </a:t>
                </a:r>
                <a:r>
                  <a:rPr lang="en-US" sz="1600" dirty="0" err="1">
                    <a:latin typeface="Helvetica" pitchFamily="2" charset="0"/>
                  </a:rPr>
                  <a:t>eprime</a:t>
                </a:r>
                <a:endParaRPr lang="en-US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5D47-D332-48CF-86F8-7BC78D44F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7" y="3429000"/>
                <a:ext cx="4590381" cy="1870833"/>
              </a:xfrm>
              <a:prstGeom prst="rect">
                <a:avLst/>
              </a:prstGeom>
              <a:blipFill>
                <a:blip r:embed="rId4"/>
                <a:stretch>
                  <a:fillRect l="-797" t="-25163" b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87703D-18CA-47D4-B918-A237A0CD8D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85560" y="1715032"/>
            <a:ext cx="3670773" cy="2702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E4D94F-53AC-4BB8-9D48-B7F1A556D899}"/>
              </a:ext>
            </a:extLst>
          </p:cNvPr>
          <p:cNvSpPr txBox="1"/>
          <p:nvPr/>
        </p:nvSpPr>
        <p:spPr>
          <a:xfrm>
            <a:off x="4980970" y="1172283"/>
            <a:ext cx="407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The model (green) based on the do-calc. versus the observations (blue)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29391A-4867-4073-9D77-AB8BC0D1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3963" y="4181306"/>
            <a:ext cx="3271074" cy="1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DF26-6034-4DCF-9F13-E3BBA805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research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7C5-A211-483C-890C-4B6ACB9B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Health - </a:t>
            </a:r>
            <a:r>
              <a:rPr lang="en-US" dirty="0">
                <a:hlinkClick r:id="rId2"/>
              </a:rPr>
              <a:t>https://ai.google/healthcare/</a:t>
            </a:r>
            <a:endParaRPr lang="en-US" dirty="0"/>
          </a:p>
          <a:p>
            <a:r>
              <a:rPr lang="en-US" dirty="0"/>
              <a:t>Nature Medicine – Sepsis –(Infectious disease with EHR) </a:t>
            </a:r>
            <a:r>
              <a:rPr lang="en-US" dirty="0">
                <a:hlinkClick r:id="rId3"/>
              </a:rPr>
              <a:t>https://www.nature.com/articles/s41591-018-0213-5</a:t>
            </a:r>
            <a:endParaRPr lang="en-US" dirty="0"/>
          </a:p>
          <a:p>
            <a:r>
              <a:rPr lang="en-US" dirty="0"/>
              <a:t>PNAS – Data Infrastructure -OHDSI </a:t>
            </a:r>
            <a:r>
              <a:rPr lang="en-US" dirty="0">
                <a:hlinkClick r:id="rId4"/>
              </a:rPr>
              <a:t>https://www.pnas.org/content/113/27/7329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3D1B-E6F7-43DE-8EF5-4A50AA40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7567-53F9-4C25-8777-24C76D72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for healthcare</a:t>
            </a:r>
          </a:p>
          <a:p>
            <a:pPr lvl="1"/>
            <a:r>
              <a:rPr lang="en-US" dirty="0"/>
              <a:t>Hemorrhage Detection</a:t>
            </a:r>
          </a:p>
          <a:p>
            <a:pPr lvl="1"/>
            <a:r>
              <a:rPr lang="en-US" dirty="0"/>
              <a:t>Evaluation of Machine Learning Algorithms</a:t>
            </a:r>
          </a:p>
          <a:p>
            <a:r>
              <a:rPr lang="en-US" dirty="0"/>
              <a:t>Compute Framework</a:t>
            </a:r>
          </a:p>
          <a:p>
            <a:r>
              <a:rPr lang="en-US" dirty="0"/>
              <a:t>Causal Inference </a:t>
            </a:r>
          </a:p>
        </p:txBody>
      </p:sp>
    </p:spTree>
    <p:extLst>
      <p:ext uri="{BB962C8B-B14F-4D97-AF65-F5344CB8AC3E}">
        <p14:creationId xmlns:p14="http://schemas.microsoft.com/office/powerpoint/2010/main" val="406059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445F-3B22-4C6F-8829-44B9B405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Data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9E84-FAFE-4B0E-BC2D-4799436B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775"/>
            <a:ext cx="7886700" cy="4351338"/>
          </a:xfrm>
        </p:spPr>
        <p:txBody>
          <a:bodyPr/>
          <a:lstStyle/>
          <a:p>
            <a:r>
              <a:rPr lang="en-US" dirty="0"/>
              <a:t>PIC-SURE – Harvard precision medicine</a:t>
            </a:r>
          </a:p>
          <a:p>
            <a:pPr lvl="1"/>
            <a:r>
              <a:rPr lang="en-US" dirty="0">
                <a:hlinkClick r:id="rId2"/>
              </a:rPr>
              <a:t>https://pic-sure.org/training/graduate-level-courses/precision-medicine-ii</a:t>
            </a:r>
            <a:endParaRPr lang="en-US" dirty="0"/>
          </a:p>
          <a:p>
            <a:r>
              <a:rPr lang="en-US" dirty="0"/>
              <a:t>All of us- NIH precision medicine</a:t>
            </a:r>
          </a:p>
          <a:p>
            <a:pPr lvl="1"/>
            <a:r>
              <a:rPr lang="en-US" dirty="0"/>
              <a:t>Vanderbilt, Broad and Verily (Google)</a:t>
            </a:r>
          </a:p>
          <a:p>
            <a:pPr lvl="1"/>
            <a:r>
              <a:rPr lang="en-US" dirty="0">
                <a:hlinkClick r:id="rId3"/>
              </a:rPr>
              <a:t>https://www.joinallofus.org/en</a:t>
            </a:r>
            <a:endParaRPr lang="en-US" dirty="0"/>
          </a:p>
          <a:p>
            <a:r>
              <a:rPr lang="en-US" dirty="0"/>
              <a:t>OHDSI- Columbia, Stanford, IU Health consortium</a:t>
            </a:r>
          </a:p>
          <a:p>
            <a:pPr lvl="1"/>
            <a:r>
              <a:rPr lang="en-US" dirty="0">
                <a:hlinkClick r:id="rId4"/>
              </a:rPr>
              <a:t>https://ohdsi.org/</a:t>
            </a:r>
            <a:endParaRPr lang="en-US" dirty="0"/>
          </a:p>
          <a:p>
            <a:r>
              <a:rPr lang="en-US" dirty="0"/>
              <a:t>iDASH- UC San Diego</a:t>
            </a:r>
          </a:p>
          <a:p>
            <a:pPr lvl="1"/>
            <a:r>
              <a:rPr lang="en-US" dirty="0">
                <a:hlinkClick r:id="rId5"/>
              </a:rPr>
              <a:t>https://www.ncbi.nlm.nih.gov/pmc/articles/PMC3277627/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81B3-4718-40EC-BABF-307BAF06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B7C1-0AC1-4518-B516-21BC41CD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24" y="1358900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of us- 10 year (at least) for One million patients</a:t>
            </a:r>
          </a:p>
          <a:p>
            <a:pPr lvl="1"/>
            <a:r>
              <a:rPr lang="en-US" dirty="0"/>
              <a:t>Already awarded ~200M and much more to come</a:t>
            </a:r>
          </a:p>
          <a:p>
            <a:pPr lvl="1"/>
            <a:r>
              <a:rPr lang="en-US" dirty="0">
                <a:hlinkClick r:id="rId2"/>
              </a:rPr>
              <a:t>https://allofus.nih.gov/</a:t>
            </a:r>
            <a:endParaRPr lang="en-US" dirty="0"/>
          </a:p>
          <a:p>
            <a:r>
              <a:rPr lang="en-US" dirty="0"/>
              <a:t>Million Veterans Program (MVP)- One million patients</a:t>
            </a:r>
          </a:p>
          <a:p>
            <a:pPr lvl="1"/>
            <a:r>
              <a:rPr lang="en-US" dirty="0">
                <a:hlinkClick r:id="rId3"/>
              </a:rPr>
              <a:t>https://www.research.va.gov/mvp/</a:t>
            </a:r>
            <a:endParaRPr lang="en-US" dirty="0"/>
          </a:p>
          <a:p>
            <a:r>
              <a:rPr lang="en-US" dirty="0"/>
              <a:t>NIH NHLBI – TOPMED- ~100K patients with genomics information</a:t>
            </a:r>
          </a:p>
          <a:p>
            <a:pPr lvl="1"/>
            <a:r>
              <a:rPr lang="en-US" dirty="0">
                <a:hlinkClick r:id="rId4"/>
              </a:rPr>
              <a:t>https://www.nhlbi.nih.gov/science/trans-omics-precision-medicine-topmed-program</a:t>
            </a:r>
            <a:endParaRPr lang="en-US" dirty="0"/>
          </a:p>
          <a:p>
            <a:r>
              <a:rPr lang="en-US" dirty="0"/>
              <a:t>NSF</a:t>
            </a:r>
          </a:p>
          <a:p>
            <a:r>
              <a:rPr lang="en-US" dirty="0"/>
              <a:t>Industry</a:t>
            </a:r>
          </a:p>
          <a:p>
            <a:pPr lvl="1"/>
            <a:r>
              <a:rPr lang="en-US" dirty="0"/>
              <a:t>ROCHE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Lilly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Amazon</a:t>
            </a:r>
          </a:p>
          <a:p>
            <a:r>
              <a:rPr lang="en-US" dirty="0"/>
              <a:t>DARPA</a:t>
            </a:r>
          </a:p>
          <a:p>
            <a:r>
              <a:rPr lang="en-US" dirty="0"/>
              <a:t>Foundations</a:t>
            </a:r>
          </a:p>
          <a:p>
            <a:pPr lvl="1"/>
            <a:r>
              <a:rPr lang="en-US" dirty="0"/>
              <a:t>Howard Hughes</a:t>
            </a:r>
          </a:p>
          <a:p>
            <a:pPr lvl="1"/>
            <a:r>
              <a:rPr lang="en-US" dirty="0"/>
              <a:t>Broad</a:t>
            </a:r>
          </a:p>
          <a:p>
            <a:pPr lvl="1"/>
            <a:r>
              <a:rPr lang="en-US" dirty="0"/>
              <a:t>Sloan Kettering</a:t>
            </a:r>
          </a:p>
        </p:txBody>
      </p:sp>
    </p:spTree>
    <p:extLst>
      <p:ext uri="{BB962C8B-B14F-4D97-AF65-F5344CB8AC3E}">
        <p14:creationId xmlns:p14="http://schemas.microsoft.com/office/powerpoint/2010/main" val="2100413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5144-DD6C-4E2E-BC22-48B1E0F3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A0C9-61B1-42BC-BE18-C94754DB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3933"/>
            <a:ext cx="7886700" cy="4351338"/>
          </a:xfrm>
        </p:spPr>
        <p:txBody>
          <a:bodyPr/>
          <a:lstStyle/>
          <a:p>
            <a:r>
              <a:rPr lang="en-US" dirty="0"/>
              <a:t>Ananth Grama, Professor, Computer Science, Purdue University</a:t>
            </a:r>
          </a:p>
          <a:p>
            <a:r>
              <a:rPr lang="en-US" dirty="0"/>
              <a:t>Paul Griffin, Director, Regenstrief Center for Healthcare Engineering, Purdue University</a:t>
            </a:r>
          </a:p>
          <a:p>
            <a:r>
              <a:rPr lang="en-US" dirty="0"/>
              <a:t>Elias Bareinboim, Associate Professor, Columbia University</a:t>
            </a:r>
          </a:p>
          <a:p>
            <a:r>
              <a:rPr lang="en-US" dirty="0"/>
              <a:t>Roger Mark, Professor, MIT</a:t>
            </a:r>
          </a:p>
          <a:p>
            <a:r>
              <a:rPr lang="en-US" dirty="0"/>
              <a:t>Pavlos Vlachos, Professor, Mechanical Engineering, Purdue University</a:t>
            </a:r>
          </a:p>
          <a:p>
            <a:r>
              <a:rPr lang="en-US" dirty="0"/>
              <a:t>Fatemeh Rouzbeh, Graduate Student, Computer Science, Purdue University</a:t>
            </a:r>
          </a:p>
          <a:p>
            <a:r>
              <a:rPr lang="en-US" dirty="0"/>
              <a:t>Brett Collar, Graduate Student, Mechanical Engineering, 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299043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06F-3E34-42C2-AF37-25A1F3955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3" y="2835485"/>
            <a:ext cx="7886700" cy="10198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Hemorrhage Detection</a:t>
            </a:r>
          </a:p>
        </p:txBody>
      </p:sp>
    </p:spTree>
    <p:extLst>
      <p:ext uri="{BB962C8B-B14F-4D97-AF65-F5344CB8AC3E}">
        <p14:creationId xmlns:p14="http://schemas.microsoft.com/office/powerpoint/2010/main" val="179570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Hemorrhage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009" y="1960798"/>
            <a:ext cx="6840207" cy="35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247903" y="2075746"/>
            <a:ext cx="3350073" cy="3258732"/>
            <a:chOff x="1663871" y="1624661"/>
            <a:chExt cx="4466764" cy="4344976"/>
          </a:xfrm>
        </p:grpSpPr>
        <p:pic>
          <p:nvPicPr>
            <p:cNvPr id="6" name="Picture 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3"/>
            <a:stretch/>
          </p:blipFill>
          <p:spPr bwMode="auto">
            <a:xfrm>
              <a:off x="1663871" y="1624661"/>
              <a:ext cx="4466764" cy="37162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992582" y="5569528"/>
              <a:ext cx="26392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Arterial Blood Pressure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23904" y="2641888"/>
            <a:ext cx="1361209" cy="2689990"/>
            <a:chOff x="5631872" y="2379518"/>
            <a:chExt cx="1814945" cy="3586652"/>
          </a:xfrm>
        </p:grpSpPr>
        <p:grpSp>
          <p:nvGrpSpPr>
            <p:cNvPr id="3" name="Group 2"/>
            <p:cNvGrpSpPr/>
            <p:nvPr/>
          </p:nvGrpSpPr>
          <p:grpSpPr>
            <a:xfrm>
              <a:off x="6355777" y="2379518"/>
              <a:ext cx="502920" cy="1414770"/>
              <a:chOff x="6355777" y="2379518"/>
              <a:chExt cx="502920" cy="141477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355777" y="2379518"/>
                <a:ext cx="502920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355777" y="2833251"/>
                <a:ext cx="502920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355777" y="3301845"/>
                <a:ext cx="502920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794667" y="5566061"/>
              <a:ext cx="16521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States</a:t>
              </a:r>
            </a:p>
          </p:txBody>
        </p: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 flipV="1">
              <a:off x="5631872" y="5756564"/>
              <a:ext cx="498763" cy="1301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585113" y="2450650"/>
            <a:ext cx="2096366" cy="2889023"/>
            <a:chOff x="7446817" y="2124533"/>
            <a:chExt cx="2795154" cy="38520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631" y="2124533"/>
              <a:ext cx="2349986" cy="221887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602680" y="5576455"/>
              <a:ext cx="26392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Markov Chain</a:t>
              </a:r>
            </a:p>
          </p:txBody>
        </p:sp>
        <p:cxnSp>
          <p:nvCxnSpPr>
            <p:cNvPr id="26" name="Straight Arrow Connector 25"/>
            <p:cNvCxnSpPr>
              <a:stCxn id="21" idx="3"/>
            </p:cNvCxnSpPr>
            <p:nvPr/>
          </p:nvCxnSpPr>
          <p:spPr>
            <a:xfrm flipV="1">
              <a:off x="7446817" y="5754192"/>
              <a:ext cx="595747" cy="1192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7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189" y="1573984"/>
            <a:ext cx="6668149" cy="3710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3954" y="2143487"/>
            <a:ext cx="2291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HR = Heart Rate</a:t>
            </a:r>
          </a:p>
          <a:p>
            <a:r>
              <a:rPr lang="en-US" sz="1050" dirty="0"/>
              <a:t>SBP = Systolic Blood Pressure</a:t>
            </a:r>
          </a:p>
          <a:p>
            <a:r>
              <a:rPr lang="en-US" sz="1050" dirty="0"/>
              <a:t>PP = Pulse Pressure</a:t>
            </a:r>
          </a:p>
          <a:p>
            <a:r>
              <a:rPr lang="en-US" sz="1050" dirty="0"/>
              <a:t>SI = Shock Index</a:t>
            </a:r>
          </a:p>
        </p:txBody>
      </p:sp>
    </p:spTree>
    <p:extLst>
      <p:ext uri="{BB962C8B-B14F-4D97-AF65-F5344CB8AC3E}">
        <p14:creationId xmlns:p14="http://schemas.microsoft.com/office/powerpoint/2010/main" val="3660958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06F-3E34-42C2-AF37-25A1F3955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13" y="2835485"/>
            <a:ext cx="7886700" cy="10198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Evaluation of 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8084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93" y="-14200"/>
            <a:ext cx="8229600" cy="1143000"/>
          </a:xfrm>
        </p:spPr>
        <p:txBody>
          <a:bodyPr/>
          <a:lstStyle/>
          <a:p>
            <a:r>
              <a:rPr lang="en-US" dirty="0"/>
              <a:t>Medical emergency team activation (MET)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>
            <a:norm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Medical emergency team (MET) activation criteria is used in hospital settings as ‘clinically critical events’.</a:t>
            </a:r>
          </a:p>
          <a:p>
            <a:pPr algn="just">
              <a:spcBef>
                <a:spcPct val="0"/>
              </a:spcBef>
            </a:pPr>
            <a:endParaRPr lang="en-US" altLang="en-US" sz="2000" dirty="0">
              <a:latin typeface="Arial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MET activation criteria was set as the event to predict.</a:t>
            </a:r>
          </a:p>
          <a:p>
            <a:pPr algn="just">
              <a:spcBef>
                <a:spcPct val="0"/>
              </a:spcBef>
            </a:pPr>
            <a:endParaRPr lang="en-US" altLang="en-US" sz="2000" dirty="0">
              <a:latin typeface="Arial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MET activation criteria</a:t>
            </a:r>
          </a:p>
          <a:p>
            <a:pPr lvl="1"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Heart rate (&lt;40 or &gt;160 bpm)</a:t>
            </a:r>
          </a:p>
          <a:p>
            <a:pPr lvl="1"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Systolic blood pressure(&lt;60 or &gt;200 mmHg) or </a:t>
            </a:r>
          </a:p>
          <a:p>
            <a:pPr lvl="1"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Oxygen saturation (&lt;85%)</a:t>
            </a:r>
          </a:p>
          <a:p>
            <a:pPr lvl="1" algn="just">
              <a:spcBef>
                <a:spcPct val="0"/>
              </a:spcBef>
            </a:pPr>
            <a:endParaRPr lang="en-US" altLang="en-US" sz="2000" dirty="0">
              <a:latin typeface="Arial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2000" dirty="0">
                <a:latin typeface="Arial" charset="0"/>
              </a:rPr>
              <a:t>The goal is to predict if MET activation will occur 60 minutes in advance (in the target window).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53200"/>
            <a:ext cx="21336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63A4195-CE7F-4ADC-BB55-D13170F4566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4083" r="8294" b="5778"/>
          <a:stretch/>
        </p:blipFill>
        <p:spPr>
          <a:xfrm>
            <a:off x="2199596" y="1257710"/>
            <a:ext cx="3731302" cy="4342579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59582" y="-1811"/>
            <a:ext cx="7848600" cy="838200"/>
          </a:xfrm>
        </p:spPr>
        <p:txBody>
          <a:bodyPr>
            <a:noAutofit/>
          </a:bodyPr>
          <a:lstStyle/>
          <a:p>
            <a:r>
              <a:rPr lang="en-US" dirty="0"/>
              <a:t>True Positive Event: Medical Emergency Team Activation (MET) Criteria Satisfied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53200"/>
            <a:ext cx="21336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63A4195-CE7F-4ADC-BB55-D13170F4566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629400" y="3207603"/>
            <a:ext cx="2133600" cy="10772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Oxygen Saturation drops below 85% </a:t>
            </a:r>
          </a:p>
          <a:p>
            <a:pPr algn="ctr"/>
            <a:r>
              <a:rPr lang="en-US" sz="1600" b="1" dirty="0"/>
              <a:t>(MET activation criteria)</a:t>
            </a:r>
          </a:p>
        </p:txBody>
      </p:sp>
      <p:cxnSp>
        <p:nvCxnSpPr>
          <p:cNvPr id="37" name="Straight Arrow Connector 36"/>
          <p:cNvCxnSpPr>
            <a:stCxn id="38" idx="1"/>
          </p:cNvCxnSpPr>
          <p:nvPr/>
        </p:nvCxnSpPr>
        <p:spPr>
          <a:xfrm flipH="1">
            <a:off x="6229350" y="3746212"/>
            <a:ext cx="400050" cy="9212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794216" y="4917461"/>
            <a:ext cx="188989" cy="1531940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3262274" y="4917459"/>
            <a:ext cx="188990" cy="1531940"/>
          </a:xfrm>
          <a:prstGeom prst="rightBrace">
            <a:avLst>
              <a:gd name="adj1" fmla="val 8333"/>
              <a:gd name="adj2" fmla="val 48756"/>
            </a:avLst>
          </a:prstGeom>
          <a:ln w="317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5" name="Right Brace 24"/>
          <p:cNvSpPr/>
          <p:nvPr/>
        </p:nvSpPr>
        <p:spPr>
          <a:xfrm rot="5400000">
            <a:off x="5698293" y="5549765"/>
            <a:ext cx="188991" cy="276219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2038350" y="5851089"/>
            <a:ext cx="2514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Observation window</a:t>
            </a:r>
          </a:p>
        </p:txBody>
      </p:sp>
      <p:sp>
        <p:nvSpPr>
          <p:cNvPr id="28" name="TextBox 49"/>
          <p:cNvSpPr txBox="1">
            <a:spLocks noChangeArrowheads="1"/>
          </p:cNvSpPr>
          <p:nvPr/>
        </p:nvSpPr>
        <p:spPr bwMode="auto">
          <a:xfrm>
            <a:off x="3600450" y="5851089"/>
            <a:ext cx="2159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Gap window</a:t>
            </a:r>
          </a:p>
        </p:txBody>
      </p:sp>
      <p:sp>
        <p:nvSpPr>
          <p:cNvPr id="34" name="TextBox 50"/>
          <p:cNvSpPr txBox="1">
            <a:spLocks noChangeArrowheads="1"/>
          </p:cNvSpPr>
          <p:nvPr/>
        </p:nvSpPr>
        <p:spPr bwMode="auto">
          <a:xfrm>
            <a:off x="5238750" y="5851089"/>
            <a:ext cx="14859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Target window</a:t>
            </a:r>
          </a:p>
        </p:txBody>
      </p:sp>
    </p:spTree>
    <p:extLst>
      <p:ext uri="{BB962C8B-B14F-4D97-AF65-F5344CB8AC3E}">
        <p14:creationId xmlns:p14="http://schemas.microsoft.com/office/powerpoint/2010/main" val="34144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bg1"/>
            </a:gs>
            <a:gs pos="0">
              <a:srgbClr val="D3D3D3"/>
            </a:gs>
            <a:gs pos="100000">
              <a:srgbClr val="FAFAFA"/>
            </a:gs>
            <a:gs pos="46000">
              <a:srgbClr val="D3D3D3"/>
            </a:gs>
            <a:gs pos="19000">
              <a:schemeClr val="bg1">
                <a:lumMod val="50000"/>
              </a:schemeClr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3560F94-F47D-4B13-91F1-22FC47C7C1A5}" vid="{A6E000E8-ED6C-4538-A747-6BB9ED362D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888</Words>
  <Application>Microsoft Office PowerPoint</Application>
  <PresentationFormat>On-screen Show (4:3)</PresentationFormat>
  <Paragraphs>142</Paragraphs>
  <Slides>22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Impact</vt:lpstr>
      <vt:lpstr>Myriad Pro</vt:lpstr>
      <vt:lpstr>Wingdings</vt:lpstr>
      <vt:lpstr>Office Theme</vt:lpstr>
      <vt:lpstr>Big Data in Healthcare: Promises, Challenges and Opportunities MOHAMMAD ADIBUZZAMAN</vt:lpstr>
      <vt:lpstr>Outline</vt:lpstr>
      <vt:lpstr>PowerPoint Presentation</vt:lpstr>
      <vt:lpstr>Hemorrhage Detection</vt:lpstr>
      <vt:lpstr>Methods</vt:lpstr>
      <vt:lpstr>Results</vt:lpstr>
      <vt:lpstr>PowerPoint Presentation</vt:lpstr>
      <vt:lpstr>Medical emergency team activation (MET) criteria</vt:lpstr>
      <vt:lpstr>True Positive Event: Medical Emergency Team Activation (MET) Criteria Satisfied</vt:lpstr>
      <vt:lpstr>Results: Sensitivity to Detect MET Activation an Hour Before It Occurs</vt:lpstr>
      <vt:lpstr>next generation computing and methodological framework</vt:lpstr>
      <vt:lpstr>Big Picture </vt:lpstr>
      <vt:lpstr>PowerPoint Presentation</vt:lpstr>
      <vt:lpstr>Computing framework: Current system</vt:lpstr>
      <vt:lpstr>Current system</vt:lpstr>
      <vt:lpstr>PowerPoint Presentation</vt:lpstr>
      <vt:lpstr>Heart failure (HF) </vt:lpstr>
      <vt:lpstr>PowerPoint Presentation</vt:lpstr>
      <vt:lpstr>Example research projects</vt:lpstr>
      <vt:lpstr>Clinical Data Networks</vt:lpstr>
      <vt:lpstr>Funding opportunities</vt:lpstr>
      <vt:lpstr>Acknowledgement </vt:lpstr>
    </vt:vector>
  </TitlesOfParts>
  <Company>Engineering Computer Network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Schlueter, Amy E</dc:creator>
  <cp:lastModifiedBy>Mohammad Adibuzzaman</cp:lastModifiedBy>
  <cp:revision>173</cp:revision>
  <cp:lastPrinted>2018-04-24T15:19:27Z</cp:lastPrinted>
  <dcterms:created xsi:type="dcterms:W3CDTF">2017-01-23T20:49:35Z</dcterms:created>
  <dcterms:modified xsi:type="dcterms:W3CDTF">2019-07-15T19:51:46Z</dcterms:modified>
</cp:coreProperties>
</file>